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70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9144000" cy="6858000" type="screen4x3"/>
  <p:notesSz cx="6858000" cy="9945688"/>
  <p:defaultTextStyle>
    <a:defPPr>
      <a:defRPr lang="en-N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1653" autoAdjust="0"/>
  </p:normalViewPr>
  <p:slideViewPr>
    <p:cSldViewPr>
      <p:cViewPr varScale="1">
        <p:scale>
          <a:sx n="68" d="100"/>
          <a:sy n="68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5B9D2-7AC8-47F5-8B5B-56F672A8FEA9}" type="datetimeFigureOut">
              <a:rPr lang="en-US" smtClean="0"/>
              <a:pPr/>
              <a:t>4/12/2010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5E8AC-5BA1-4192-B6D9-5AFB19760C41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5CD5D-DCC8-452E-9885-CCEA8665D85A}" type="datetimeFigureOut">
              <a:rPr lang="en-US" smtClean="0"/>
              <a:pPr/>
              <a:t>4/12/2010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9D6D7-560A-43BF-A0AD-A2F06E57CBD3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sz="1200" b="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NZ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Functional modelling </a:t>
            </a:r>
            <a:r>
              <a:rPr lang="en-NZ" sz="1200" b="1" dirty="0" smtClean="0">
                <a:solidFill>
                  <a:schemeClr val="tx1"/>
                </a:solidFill>
                <a:latin typeface="+mn-lt"/>
              </a:rPr>
              <a:t>can include</a:t>
            </a:r>
            <a:r>
              <a:rPr lang="en-NZ" sz="1200" b="0" dirty="0" smtClean="0">
                <a:solidFill>
                  <a:schemeClr val="tx1"/>
                </a:solidFill>
                <a:latin typeface="+mn-lt"/>
              </a:rPr>
              <a:t>...</a:t>
            </a:r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NZ" sz="1200" dirty="0" smtClean="0">
                <a:solidFill>
                  <a:schemeClr val="tx1"/>
                </a:solidFill>
                <a:latin typeface="+mn-lt"/>
              </a:rPr>
              <a:t>   Thinking and talking </a:t>
            </a:r>
          </a:p>
          <a:p>
            <a:pPr lvl="1">
              <a:spcBef>
                <a:spcPct val="0"/>
              </a:spcBef>
              <a:buFont typeface="Arial" pitchFamily="34" charset="0"/>
              <a:buNone/>
            </a:pPr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NZ" sz="1200" dirty="0" smtClean="0">
                <a:solidFill>
                  <a:schemeClr val="tx1"/>
                </a:solidFill>
                <a:latin typeface="+mn-lt"/>
              </a:rPr>
              <a:t>   Drawings, diagrams</a:t>
            </a:r>
          </a:p>
          <a:p>
            <a:pPr lvl="1">
              <a:spcBef>
                <a:spcPct val="0"/>
              </a:spcBef>
              <a:buFont typeface="Arial" pitchFamily="34" charset="0"/>
              <a:buNone/>
            </a:pPr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NZ" sz="1200" dirty="0" smtClean="0">
                <a:solidFill>
                  <a:schemeClr val="tx1"/>
                </a:solidFill>
                <a:latin typeface="+mn-lt"/>
              </a:rPr>
              <a:t>   Patterns, templates</a:t>
            </a:r>
          </a:p>
          <a:p>
            <a:pPr lvl="1">
              <a:spcBef>
                <a:spcPct val="0"/>
              </a:spcBef>
              <a:buFont typeface="Arial" pitchFamily="34" charset="0"/>
              <a:buNone/>
            </a:pPr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NZ" sz="1200" dirty="0" smtClean="0">
                <a:solidFill>
                  <a:schemeClr val="tx1"/>
                </a:solidFill>
                <a:latin typeface="+mn-lt"/>
              </a:rPr>
              <a:t>   Tests and trials</a:t>
            </a:r>
          </a:p>
          <a:p>
            <a:pPr lvl="1">
              <a:spcBef>
                <a:spcPct val="0"/>
              </a:spcBef>
              <a:buFont typeface="Arial" pitchFamily="34" charset="0"/>
              <a:buNone/>
            </a:pPr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NZ" sz="1200" dirty="0" smtClean="0">
                <a:solidFill>
                  <a:schemeClr val="tx1"/>
                </a:solidFill>
                <a:latin typeface="+mn-lt"/>
              </a:rPr>
              <a:t>   Circuit diagrams/drawings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NZ" sz="1200" dirty="0" smtClean="0">
                <a:solidFill>
                  <a:schemeClr val="tx1"/>
                </a:solidFill>
                <a:latin typeface="+mn-lt"/>
              </a:rPr>
              <a:t>   CAD, Google Sketch-up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NZ" sz="1200" dirty="0" smtClean="0">
                <a:solidFill>
                  <a:schemeClr val="tx1"/>
                </a:solidFill>
                <a:latin typeface="+mn-lt"/>
              </a:rPr>
              <a:t>   3D models </a:t>
            </a: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pPr lvl="1">
              <a:spcBef>
                <a:spcPct val="0"/>
              </a:spcBef>
              <a:buFont typeface="Arial" pitchFamily="34" charset="0"/>
              <a:buChar char="•"/>
            </a:pPr>
            <a:r>
              <a:rPr lang="en-NZ" sz="1200" dirty="0" smtClean="0">
                <a:solidFill>
                  <a:schemeClr val="tx1"/>
                </a:solidFill>
                <a:latin typeface="+mn-lt"/>
              </a:rPr>
              <a:t>   Mock-up (which</a:t>
            </a:r>
            <a:r>
              <a:rPr lang="en-NZ" sz="1200" baseline="0" dirty="0" smtClean="0">
                <a:solidFill>
                  <a:schemeClr val="tx1"/>
                </a:solidFill>
                <a:latin typeface="+mn-lt"/>
              </a:rPr>
              <a:t> are models that are </a:t>
            </a:r>
            <a:r>
              <a:rPr lang="en-NZ" sz="1200" dirty="0" smtClean="0">
                <a:solidFill>
                  <a:schemeClr val="tx1"/>
                </a:solidFill>
                <a:latin typeface="+mn-lt"/>
              </a:rPr>
              <a:t>not the real size or the real materials)</a:t>
            </a:r>
          </a:p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pPr lvl="0">
              <a:spcBef>
                <a:spcPct val="0"/>
              </a:spcBef>
              <a:buFont typeface="Arial" pitchFamily="34" charset="0"/>
              <a:buNone/>
            </a:pPr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pPr algn="ctr"/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ADB57-3109-469C-941E-8B68025C4BD3}" type="slidenum">
              <a:rPr lang="en-NZ" smtClean="0"/>
              <a:pPr>
                <a:defRPr/>
              </a:pPr>
              <a:t>2</a:t>
            </a:fld>
            <a:endParaRPr lang="en-N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ADB57-3109-469C-941E-8B68025C4BD3}" type="slidenum">
              <a:rPr lang="en-NZ" smtClean="0"/>
              <a:pPr>
                <a:defRPr/>
              </a:pPr>
              <a:t>3</a:t>
            </a:fld>
            <a:endParaRPr lang="en-N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ADB57-3109-469C-941E-8B68025C4BD3}" type="slidenum">
              <a:rPr lang="en-NZ" smtClean="0"/>
              <a:pPr>
                <a:defRPr/>
              </a:pPr>
              <a:t>4</a:t>
            </a:fld>
            <a:endParaRPr lang="en-N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ADB57-3109-469C-941E-8B68025C4BD3}" type="slidenum">
              <a:rPr lang="en-NZ" smtClean="0"/>
              <a:pPr>
                <a:defRPr/>
              </a:pPr>
              <a:t>5</a:t>
            </a:fld>
            <a:endParaRPr lang="en-N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ADB57-3109-469C-941E-8B68025C4BD3}" type="slidenum">
              <a:rPr lang="en-NZ" smtClean="0"/>
              <a:pPr>
                <a:defRPr/>
              </a:pPr>
              <a:t>6</a:t>
            </a:fld>
            <a:endParaRPr lang="en-N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ADB57-3109-469C-941E-8B68025C4BD3}" type="slidenum">
              <a:rPr lang="en-NZ" smtClean="0"/>
              <a:pPr>
                <a:defRPr/>
              </a:pPr>
              <a:t>7</a:t>
            </a:fld>
            <a:endParaRPr lang="en-N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ADB57-3109-469C-941E-8B68025C4BD3}" type="slidenum">
              <a:rPr lang="en-NZ" smtClean="0"/>
              <a:pPr>
                <a:defRPr/>
              </a:pPr>
              <a:t>8</a:t>
            </a:fld>
            <a:endParaRPr lang="en-N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>
              <a:spcBef>
                <a:spcPct val="0"/>
              </a:spcBef>
              <a:buFont typeface="Arial" pitchFamily="34" charset="0"/>
              <a:buChar char="•"/>
            </a:pPr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pPr lvl="0">
              <a:spcBef>
                <a:spcPct val="0"/>
              </a:spcBef>
              <a:buFont typeface="Arial" pitchFamily="34" charset="0"/>
              <a:buNone/>
            </a:pPr>
            <a:r>
              <a:rPr lang="en-NZ" sz="1200" b="1" dirty="0" smtClean="0">
                <a:solidFill>
                  <a:schemeClr val="tx1"/>
                </a:solidFill>
                <a:latin typeface="+mn-lt"/>
              </a:rPr>
              <a:t>Prototypes are usually</a:t>
            </a:r>
            <a:r>
              <a:rPr lang="en-NZ" sz="1200" dirty="0" smtClean="0">
                <a:solidFill>
                  <a:schemeClr val="tx1"/>
                </a:solidFill>
                <a:latin typeface="+mn-lt"/>
              </a:rPr>
              <a:t>...</a:t>
            </a:r>
          </a:p>
          <a:p>
            <a:pPr lvl="0">
              <a:spcBef>
                <a:spcPct val="0"/>
              </a:spcBef>
              <a:buFont typeface="Arial" pitchFamily="34" charset="0"/>
              <a:buNone/>
            </a:pPr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NZ" sz="1200" dirty="0" smtClean="0">
                <a:solidFill>
                  <a:schemeClr val="tx1"/>
                </a:solidFill>
                <a:latin typeface="+mn-lt"/>
              </a:rPr>
              <a:t> The first, one-off version of the outcome, but not the first off the assembly line</a:t>
            </a:r>
          </a:p>
          <a:p>
            <a:pPr lvl="1">
              <a:buFont typeface="Arial" pitchFamily="34" charset="0"/>
              <a:buChar char="•"/>
              <a:defRPr/>
            </a:pPr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NZ" sz="1200" dirty="0" smtClean="0">
                <a:solidFill>
                  <a:schemeClr val="tx1"/>
                </a:solidFill>
                <a:latin typeface="+mn-lt"/>
              </a:rPr>
              <a:t> It is a working model</a:t>
            </a:r>
          </a:p>
          <a:p>
            <a:pPr lvl="1">
              <a:buFont typeface="Arial" pitchFamily="34" charset="0"/>
              <a:buChar char="•"/>
              <a:defRPr/>
            </a:pPr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NZ" sz="1200" dirty="0" smtClean="0">
                <a:solidFill>
                  <a:schemeClr val="tx1"/>
                </a:solidFill>
                <a:latin typeface="+mn-lt"/>
              </a:rPr>
              <a:t> It is made from the real materials</a:t>
            </a:r>
          </a:p>
          <a:p>
            <a:pPr lvl="1">
              <a:buFont typeface="Arial" pitchFamily="34" charset="0"/>
              <a:buChar char="•"/>
              <a:defRPr/>
            </a:pPr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NZ" sz="1200" dirty="0" smtClean="0">
                <a:solidFill>
                  <a:schemeClr val="tx1"/>
                </a:solidFill>
                <a:latin typeface="+mn-lt"/>
              </a:rPr>
              <a:t> It is made full size (or maybe to scale)</a:t>
            </a:r>
          </a:p>
          <a:p>
            <a:pPr lvl="1">
              <a:buFont typeface="Arial" pitchFamily="34" charset="0"/>
              <a:buChar char="•"/>
              <a:defRPr/>
            </a:pPr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NZ" sz="1200" dirty="0" smtClean="0">
                <a:solidFill>
                  <a:schemeClr val="tx1"/>
                </a:solidFill>
                <a:latin typeface="+mn-lt"/>
              </a:rPr>
              <a:t> It can be trialled in its real environment </a:t>
            </a:r>
          </a:p>
          <a:p>
            <a:pPr lvl="1">
              <a:buFont typeface="Arial" pitchFamily="34" charset="0"/>
              <a:buChar char="•"/>
              <a:defRPr/>
            </a:pPr>
            <a:endParaRPr lang="en-NZ" sz="1200" dirty="0" smtClean="0">
              <a:solidFill>
                <a:schemeClr val="tx1"/>
              </a:solidFill>
              <a:latin typeface="+mn-lt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NZ" sz="1200" dirty="0" smtClean="0">
                <a:solidFill>
                  <a:schemeClr val="tx1"/>
                </a:solidFill>
                <a:latin typeface="+mn-lt"/>
              </a:rPr>
              <a:t> Its purpose is to trial the outcomes fitness for purpose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3ADB57-3109-469C-941E-8B68025C4BD3}" type="slidenum">
              <a:rPr lang="en-NZ" smtClean="0"/>
              <a:pPr>
                <a:defRPr/>
              </a:pPr>
              <a:t>9</a:t>
            </a:fld>
            <a:endParaRPr lang="en-N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258F8-592F-4DCF-B41A-FA69F17113D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552D8-6A9B-41A9-B641-033FF4E6EF9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EB13F-C08B-4F34-95A6-3C39471AB386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CD9F4-70AB-46D0-891A-1E6C632F668A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242931-B2EF-4292-AA37-2001E10874AD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97F53-061D-4146-BA55-D10317CCD931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757D-FBB7-44DF-98E2-9F8659CADFC7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919D-7F2E-401D-915F-485D89F6E355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CDA9-1640-42B6-83B7-AC08C5D968D4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EB185-B5AB-4769-953B-68A6F0DA97E8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1DD6-72DD-4B1F-8B13-3C40044791C3}" type="slidenum">
              <a:rPr lang="en-NZ" smtClean="0"/>
              <a:pPr/>
              <a:t>‹#›</a:t>
            </a:fld>
            <a:endParaRPr lang="en-N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6EB0A-9716-49C6-AF03-5C96A3CB457F}" type="slidenum">
              <a:rPr lang="en-NZ" smtClean="0"/>
              <a:pPr/>
              <a:t>‹#›</a:t>
            </a:fld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33400" y="533400"/>
          <a:ext cx="8153400" cy="5105399"/>
        </p:xfrm>
        <a:graphic>
          <a:graphicData uri="http://schemas.openxmlformats.org/drawingml/2006/table">
            <a:tbl>
              <a:tblPr/>
              <a:tblGrid>
                <a:gridCol w="1278965"/>
                <a:gridCol w="6874435"/>
              </a:tblGrid>
              <a:tr h="54497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n-AU" sz="1000" u="sng" dirty="0" smtClean="0">
                        <a:latin typeface="Comic Sans MS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AU" sz="1600" u="sng" dirty="0" smtClean="0">
                          <a:latin typeface="Comic Sans MS"/>
                          <a:ea typeface="Times New Roman"/>
                        </a:rPr>
                        <a:t>Technological </a:t>
                      </a:r>
                      <a:r>
                        <a:rPr lang="en-AU" sz="1600" u="sng" dirty="0">
                          <a:latin typeface="Comic Sans MS"/>
                          <a:ea typeface="Times New Roman"/>
                        </a:rPr>
                        <a:t>Modelling</a:t>
                      </a:r>
                      <a:endParaRPr lang="en-NZ" sz="1100" dirty="0">
                        <a:latin typeface="Times New Roman"/>
                        <a:ea typeface="Times New Roman"/>
                      </a:endParaRPr>
                    </a:p>
                  </a:txBody>
                  <a:tcPr marL="42314" marR="4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</a:tr>
              <a:tr h="119257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 b="1" dirty="0">
                          <a:latin typeface="Verdana"/>
                          <a:ea typeface="Times New Roman"/>
                        </a:rPr>
                        <a:t>Achievement Objective</a:t>
                      </a:r>
                      <a:endParaRPr lang="en-NZ" sz="1200" dirty="0">
                        <a:latin typeface="Times New Roman"/>
                        <a:ea typeface="Times New Roman"/>
                      </a:endParaRPr>
                    </a:p>
                  </a:txBody>
                  <a:tcPr marL="42314" marR="4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Comic Sans MS" pitchFamily="66" charset="0"/>
                          <a:ea typeface="Times New Roman"/>
                        </a:rPr>
                        <a:t>Technological Knowledge – Technological Systems - Level </a:t>
                      </a: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1</a:t>
                      </a:r>
                      <a:endParaRPr lang="en-NZ" sz="1200" dirty="0" smtClean="0">
                        <a:latin typeface="Comic Sans MS" pitchFamily="66" charset="0"/>
                        <a:ea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n-NZ" sz="1200" i="1" dirty="0" smtClean="0">
                        <a:solidFill>
                          <a:srgbClr val="231F20"/>
                        </a:solidFill>
                        <a:latin typeface="Comic Sans MS" pitchFamily="66" charset="0"/>
                        <a:ea typeface="Times New Roman"/>
                        <a:cs typeface="Arial Narrow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 i="1" dirty="0" smtClean="0">
                          <a:solidFill>
                            <a:srgbClr val="231F20"/>
                          </a:solidFill>
                          <a:latin typeface="Comic Sans MS" pitchFamily="66" charset="0"/>
                          <a:ea typeface="Times New Roman"/>
                          <a:cs typeface="Arial Narrow"/>
                        </a:rPr>
                        <a:t>Understand </a:t>
                      </a:r>
                      <a:r>
                        <a:rPr lang="en-AU" sz="1200" i="1" dirty="0">
                          <a:solidFill>
                            <a:srgbClr val="231F20"/>
                          </a:solidFill>
                          <a:latin typeface="Comic Sans MS" pitchFamily="66" charset="0"/>
                          <a:ea typeface="Times New Roman"/>
                          <a:cs typeface="Arial Narrow"/>
                        </a:rPr>
                        <a:t>that functional models are used to represent reality and test design concepts and that prototypes are used to test Technological  outcomes</a:t>
                      </a:r>
                      <a:endParaRPr lang="en-NZ" sz="12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630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 b="1">
                          <a:latin typeface="Verdana"/>
                          <a:ea typeface="Times New Roman"/>
                        </a:rPr>
                        <a:t>Learning Intention</a:t>
                      </a:r>
                      <a:endParaRPr lang="en-NZ" sz="1200">
                        <a:latin typeface="Times New Roman"/>
                        <a:ea typeface="Times New Roman"/>
                      </a:endParaRPr>
                    </a:p>
                  </a:txBody>
                  <a:tcPr marL="42314" marR="4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 dirty="0">
                          <a:latin typeface="Comic Sans MS" pitchFamily="66" charset="0"/>
                          <a:ea typeface="Times New Roman"/>
                        </a:rPr>
                        <a:t>I am learning... that technologists use technological modelling to help them with their design ideas and products.</a:t>
                      </a:r>
                      <a:endParaRPr lang="en-NZ" sz="12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2314" marR="423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154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AU" sz="1200" b="1">
                          <a:latin typeface="Verdana"/>
                          <a:ea typeface="Times New Roman"/>
                        </a:rPr>
                        <a:t>Activity Instructions</a:t>
                      </a:r>
                      <a:endParaRPr lang="en-NZ" sz="1200">
                        <a:latin typeface="Times New Roman"/>
                        <a:ea typeface="Times New Roman"/>
                      </a:endParaRPr>
                    </a:p>
                  </a:txBody>
                  <a:tcPr marL="42314" marR="4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AU" sz="1200" dirty="0">
                          <a:latin typeface="Comic Sans MS" pitchFamily="66" charset="0"/>
                          <a:ea typeface="Times New Roman"/>
                        </a:rPr>
                        <a:t>Class discussion; </a:t>
                      </a:r>
                      <a:endParaRPr lang="en-NZ" sz="12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marL="638175" indent="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  What </a:t>
                      </a:r>
                      <a:r>
                        <a:rPr lang="en-AU" sz="1200" dirty="0">
                          <a:latin typeface="Comic Sans MS" pitchFamily="66" charset="0"/>
                          <a:ea typeface="Times New Roman"/>
                        </a:rPr>
                        <a:t>is a model/modelling</a:t>
                      </a: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?</a:t>
                      </a:r>
                      <a:endParaRPr lang="en-NZ" sz="12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marL="638175" indent="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  What </a:t>
                      </a:r>
                      <a:r>
                        <a:rPr lang="en-AU" sz="1200" dirty="0">
                          <a:latin typeface="Comic Sans MS" pitchFamily="66" charset="0"/>
                          <a:ea typeface="Times New Roman"/>
                        </a:rPr>
                        <a:t>is technological modelling?</a:t>
                      </a:r>
                      <a:endParaRPr lang="en-NZ" sz="12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2.     Look </a:t>
                      </a:r>
                      <a:r>
                        <a:rPr lang="en-AU" sz="1200" dirty="0">
                          <a:latin typeface="Comic Sans MS" pitchFamily="66" charset="0"/>
                          <a:ea typeface="Times New Roman"/>
                        </a:rPr>
                        <a:t>at a product – e.g. a torch...</a:t>
                      </a:r>
                      <a:endParaRPr lang="en-NZ" sz="12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marL="638175" indent="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  What </a:t>
                      </a:r>
                      <a:r>
                        <a:rPr lang="en-AU" sz="1200" dirty="0">
                          <a:latin typeface="Comic Sans MS" pitchFamily="66" charset="0"/>
                          <a:ea typeface="Times New Roman"/>
                        </a:rPr>
                        <a:t>did the technologist do to help them make this torch?</a:t>
                      </a:r>
                      <a:endParaRPr lang="en-NZ" sz="12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marL="638175" indent="0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    e.g</a:t>
                      </a:r>
                      <a:r>
                        <a:rPr lang="en-AU" sz="1200" dirty="0">
                          <a:latin typeface="Comic Sans MS" pitchFamily="66" charset="0"/>
                          <a:ea typeface="Times New Roman"/>
                        </a:rPr>
                        <a:t>. drawings, model, test materials, circuit diagram, prototype</a:t>
                      </a:r>
                      <a:endParaRPr lang="en-NZ" sz="12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marL="638175" indent="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  This </a:t>
                      </a:r>
                      <a:r>
                        <a:rPr lang="en-AU" sz="1200" dirty="0">
                          <a:latin typeface="Comic Sans MS" pitchFamily="66" charset="0"/>
                          <a:ea typeface="Times New Roman"/>
                        </a:rPr>
                        <a:t>is called technological </a:t>
                      </a: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modelling.</a:t>
                      </a:r>
                      <a:endParaRPr lang="en-NZ" sz="1200" dirty="0" smtClean="0">
                        <a:latin typeface="Comic Sans MS" pitchFamily="66" charset="0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3.     Go through each of the images of the different forms of modelling (below)</a:t>
                      </a:r>
                      <a:endParaRPr lang="en-NZ" sz="1200" dirty="0" smtClean="0">
                        <a:latin typeface="Comic Sans MS" pitchFamily="66" charset="0"/>
                        <a:ea typeface="Times New Roman"/>
                      </a:endParaRPr>
                    </a:p>
                    <a:p>
                      <a:pPr marL="638175" indent="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  Each </a:t>
                      </a:r>
                      <a:r>
                        <a:rPr lang="en-AU" sz="1200" dirty="0">
                          <a:latin typeface="Comic Sans MS" pitchFamily="66" charset="0"/>
                          <a:ea typeface="Times New Roman"/>
                        </a:rPr>
                        <a:t>group has a </a:t>
                      </a: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product/image</a:t>
                      </a:r>
                      <a:r>
                        <a:rPr lang="en-AU" sz="1200" baseline="0" dirty="0" smtClean="0">
                          <a:latin typeface="Comic Sans MS" pitchFamily="66" charset="0"/>
                          <a:ea typeface="Times New Roman"/>
                        </a:rPr>
                        <a:t> of a product</a:t>
                      </a: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 </a:t>
                      </a:r>
                      <a:endParaRPr lang="en-NZ" sz="12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marL="638175" indent="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  Which </a:t>
                      </a:r>
                      <a:r>
                        <a:rPr lang="en-AU" sz="1200" dirty="0">
                          <a:latin typeface="Comic Sans MS" pitchFamily="66" charset="0"/>
                          <a:ea typeface="Times New Roman"/>
                        </a:rPr>
                        <a:t>forms of modelling might have been used?</a:t>
                      </a:r>
                      <a:endParaRPr lang="en-NZ" sz="12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marL="638175" indent="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  What </a:t>
                      </a:r>
                      <a:r>
                        <a:rPr lang="en-AU" sz="1200" dirty="0">
                          <a:latin typeface="Comic Sans MS" pitchFamily="66" charset="0"/>
                          <a:ea typeface="Times New Roman"/>
                        </a:rPr>
                        <a:t>would it have told them?</a:t>
                      </a:r>
                      <a:endParaRPr lang="en-NZ" sz="12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4.     Class </a:t>
                      </a:r>
                      <a:r>
                        <a:rPr lang="en-AU" sz="1200" dirty="0">
                          <a:latin typeface="Comic Sans MS" pitchFamily="66" charset="0"/>
                          <a:ea typeface="Times New Roman"/>
                        </a:rPr>
                        <a:t>discussion</a:t>
                      </a: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;</a:t>
                      </a:r>
                      <a:endParaRPr lang="en-NZ" sz="12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marL="633413" indent="0" algn="l"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  What </a:t>
                      </a:r>
                      <a:r>
                        <a:rPr lang="en-AU" sz="1200" dirty="0">
                          <a:latin typeface="Comic Sans MS" pitchFamily="66" charset="0"/>
                          <a:ea typeface="Times New Roman"/>
                        </a:rPr>
                        <a:t>forms of technological modelling have you done for your </a:t>
                      </a: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outcome?</a:t>
                      </a:r>
                      <a:endParaRPr lang="en-NZ" sz="1200" dirty="0">
                        <a:latin typeface="Comic Sans MS" pitchFamily="66" charset="0"/>
                        <a:ea typeface="Times New Roman"/>
                      </a:endParaRPr>
                    </a:p>
                    <a:p>
                      <a:pPr marL="633413" indent="0" algn="l"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AU" sz="1200" dirty="0" smtClean="0">
                          <a:latin typeface="Comic Sans MS" pitchFamily="66" charset="0"/>
                          <a:ea typeface="Times New Roman"/>
                        </a:rPr>
                        <a:t>    (</a:t>
                      </a:r>
                      <a:r>
                        <a:rPr lang="en-AU" sz="1200" dirty="0">
                          <a:latin typeface="Comic Sans MS" pitchFamily="66" charset="0"/>
                          <a:ea typeface="Times New Roman"/>
                        </a:rPr>
                        <a:t>e.g. draft drawings, final drawing, pattern)</a:t>
                      </a:r>
                      <a:endParaRPr lang="en-NZ" sz="1200" dirty="0">
                        <a:latin typeface="Comic Sans MS" pitchFamily="66" charset="0"/>
                        <a:ea typeface="Times New Roman"/>
                      </a:endParaRPr>
                    </a:p>
                  </a:txBody>
                  <a:tcPr marL="42314" marR="423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86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NZ" sz="44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Thinking and talking about </a:t>
            </a:r>
          </a:p>
          <a:p>
            <a:pPr lvl="0" algn="ctr"/>
            <a:r>
              <a:rPr kumimoji="0" lang="en-NZ" sz="44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your ideas.</a:t>
            </a:r>
          </a:p>
        </p:txBody>
      </p:sp>
      <p:pic>
        <p:nvPicPr>
          <p:cNvPr id="6" name="Picture 5" descr="classtalk1312_468x4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09800"/>
            <a:ext cx="4812168" cy="4267200"/>
          </a:xfrm>
          <a:prstGeom prst="rect">
            <a:avLst/>
          </a:prstGeom>
        </p:spPr>
      </p:pic>
      <p:pic>
        <p:nvPicPr>
          <p:cNvPr id="8" name="Content Placeholder 3" descr="GROUP0.jpg"/>
          <p:cNvPicPr>
            <a:picLocks noChangeAspect="1"/>
          </p:cNvPicPr>
          <p:nvPr/>
        </p:nvPicPr>
        <p:blipFill>
          <a:blip r:embed="rId4"/>
          <a:srcRect t="44750" r="55395" b="14255"/>
          <a:stretch>
            <a:fillRect/>
          </a:stretch>
        </p:blipFill>
        <p:spPr>
          <a:xfrm>
            <a:off x="4876800" y="2514600"/>
            <a:ext cx="4037334" cy="2895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/>
          <a:srcRect l="30911" t="16755" r="37514" b="48936"/>
          <a:stretch>
            <a:fillRect/>
          </a:stretch>
        </p:blipFill>
        <p:spPr bwMode="auto">
          <a:xfrm>
            <a:off x="152400" y="4114800"/>
            <a:ext cx="349567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aib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00600" y="152400"/>
            <a:ext cx="4168391" cy="296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449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en-NZ" sz="440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omic Sans MS" pitchFamily="66" charset="0"/>
              </a:rPr>
              <a:t>Drawing your ideas</a:t>
            </a:r>
          </a:p>
        </p:txBody>
      </p:sp>
      <p:pic>
        <p:nvPicPr>
          <p:cNvPr id="4" name="Picture 3" descr="6a00d8341d603853ef00e54f2cf5f08833-800w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3505200"/>
            <a:ext cx="2362200" cy="3048000"/>
          </a:xfrm>
          <a:prstGeom prst="rect">
            <a:avLst/>
          </a:prstGeom>
        </p:spPr>
      </p:pic>
      <p:pic>
        <p:nvPicPr>
          <p:cNvPr id="9" name="Picture 8" descr="tasksk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4200" y="2667000"/>
            <a:ext cx="3125768" cy="3148584"/>
          </a:xfrm>
          <a:prstGeom prst="rect">
            <a:avLst/>
          </a:prstGeom>
        </p:spPr>
      </p:pic>
      <p:pic>
        <p:nvPicPr>
          <p:cNvPr id="5" name="Content Placeholder 3" descr="empire_waistlin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1000" y="1447800"/>
            <a:ext cx="2852853" cy="228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M1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28583" y="0"/>
            <a:ext cx="4815417" cy="3124200"/>
          </a:xfrm>
        </p:spPr>
      </p:pic>
      <p:pic>
        <p:nvPicPr>
          <p:cNvPr id="6" name="Content Placeholder 3" descr="AM1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81600" y="3810000"/>
            <a:ext cx="369781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0"/>
            <a:ext cx="449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NZ" sz="4400" dirty="0" smtClean="0">
                <a:solidFill>
                  <a:srgbClr val="002060"/>
                </a:solidFill>
                <a:latin typeface="Comic Sans MS" pitchFamily="66" charset="0"/>
              </a:rPr>
              <a:t>Patterns and templates</a:t>
            </a:r>
            <a:endParaRPr kumimoji="0" lang="en-NZ" sz="44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pic>
        <p:nvPicPr>
          <p:cNvPr id="9" name="Picture 8" descr="pattern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138488"/>
            <a:ext cx="4607031" cy="371951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1030283.JPG"/>
          <p:cNvPicPr>
            <a:picLocks noGrp="1" noChangeAspect="1"/>
          </p:cNvPicPr>
          <p:nvPr>
            <p:ph idx="1"/>
          </p:nvPr>
        </p:nvPicPr>
        <p:blipFill>
          <a:blip r:embed="rId3"/>
          <a:srcRect l="31059" t="45458" r="36110" b="20870"/>
          <a:stretch>
            <a:fillRect/>
          </a:stretch>
        </p:blipFill>
        <p:spPr>
          <a:xfrm>
            <a:off x="228600" y="304800"/>
            <a:ext cx="3581400" cy="2754923"/>
          </a:xfrm>
        </p:spPr>
      </p:pic>
      <p:sp>
        <p:nvSpPr>
          <p:cNvPr id="5" name="Rectangle 4"/>
          <p:cNvSpPr/>
          <p:nvPr/>
        </p:nvSpPr>
        <p:spPr>
          <a:xfrm>
            <a:off x="4648200" y="5410200"/>
            <a:ext cx="449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NZ" sz="4400" dirty="0" smtClean="0">
                <a:solidFill>
                  <a:srgbClr val="002060"/>
                </a:solidFill>
                <a:latin typeface="Comic Sans MS" pitchFamily="66" charset="0"/>
              </a:rPr>
              <a:t>Tests and trials</a:t>
            </a:r>
            <a:r>
              <a:rPr lang="en-NZ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kumimoji="0" lang="en-NZ" sz="44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7" name="Content Placeholder 3" descr="Cool-foods-11-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810250" y="0"/>
            <a:ext cx="3333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taste testing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733800"/>
            <a:ext cx="2857500" cy="2857500"/>
          </a:xfrm>
          <a:prstGeom prst="rect">
            <a:avLst/>
          </a:prstGeom>
        </p:spPr>
      </p:pic>
      <p:pic>
        <p:nvPicPr>
          <p:cNvPr id="10" name="Picture 9" descr="testing mateirals.jpg"/>
          <p:cNvPicPr>
            <a:picLocks noChangeAspect="1"/>
          </p:cNvPicPr>
          <p:nvPr/>
        </p:nvPicPr>
        <p:blipFill>
          <a:blip r:embed="rId6"/>
          <a:srcRect l="39684" r="19988"/>
          <a:stretch>
            <a:fillRect/>
          </a:stretch>
        </p:blipFill>
        <p:spPr>
          <a:xfrm>
            <a:off x="3657600" y="2057400"/>
            <a:ext cx="2362200" cy="329609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LM393-A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57850" y="228600"/>
            <a:ext cx="3486150" cy="3823145"/>
          </a:xfrm>
        </p:spPr>
      </p:pic>
      <p:pic>
        <p:nvPicPr>
          <p:cNvPr id="7" name="Content Placeholder 3" descr="nerve425-3.gif"/>
          <p:cNvPicPr>
            <a:picLocks noChangeAspect="1"/>
          </p:cNvPicPr>
          <p:nvPr/>
        </p:nvPicPr>
        <p:blipFill>
          <a:blip r:embed="rId4"/>
          <a:srcRect l="14143" t="33314" r="19857" b="4757"/>
          <a:stretch>
            <a:fillRect/>
          </a:stretch>
        </p:blipFill>
        <p:spPr bwMode="auto">
          <a:xfrm>
            <a:off x="-228600" y="-228600"/>
            <a:ext cx="386665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76400" y="2057400"/>
            <a:ext cx="3886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NZ" sz="4400" dirty="0" smtClean="0">
                <a:solidFill>
                  <a:srgbClr val="002060"/>
                </a:solidFill>
                <a:latin typeface="Comic Sans MS" pitchFamily="66" charset="0"/>
              </a:rPr>
              <a:t>Circuit diagrams and drawings</a:t>
            </a:r>
            <a:endParaRPr kumimoji="0" lang="en-NZ" sz="44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pic>
        <p:nvPicPr>
          <p:cNvPr id="8" name="Picture 7" descr="Drawing%20-%20LED%20Circui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495800"/>
            <a:ext cx="775335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408-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600" y="228600"/>
            <a:ext cx="4078817" cy="3059113"/>
          </a:xfrm>
        </p:spPr>
      </p:pic>
      <p:sp>
        <p:nvSpPr>
          <p:cNvPr id="4" name="Rectangle 3"/>
          <p:cNvSpPr/>
          <p:nvPr/>
        </p:nvSpPr>
        <p:spPr>
          <a:xfrm>
            <a:off x="5105400" y="762000"/>
            <a:ext cx="3581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NZ" sz="4400" dirty="0" smtClean="0">
                <a:solidFill>
                  <a:srgbClr val="002060"/>
                </a:solidFill>
                <a:latin typeface="Comic Sans MS" pitchFamily="66" charset="0"/>
              </a:rPr>
              <a:t>C.A.D (Computer Assisted Design</a:t>
            </a:r>
            <a:r>
              <a:rPr lang="en-NZ" sz="44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)</a:t>
            </a:r>
            <a:endParaRPr kumimoji="0" lang="en-NZ" sz="440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Content Placeholder 3" descr="cad-cam-software-for-the-clothing-industry-364676.jpg"/>
          <p:cNvPicPr>
            <a:picLocks noChangeAspect="1"/>
          </p:cNvPicPr>
          <p:nvPr/>
        </p:nvPicPr>
        <p:blipFill>
          <a:blip r:embed="rId4"/>
          <a:srcRect l="19480" t="8677" r="6141" b="16981"/>
          <a:stretch>
            <a:fillRect/>
          </a:stretch>
        </p:blipFill>
        <p:spPr bwMode="auto">
          <a:xfrm>
            <a:off x="5562600" y="39624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5" descr="gears3-30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04800" y="3962400"/>
            <a:ext cx="5094947" cy="261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2337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3581400"/>
            <a:ext cx="4495800" cy="2997200"/>
          </a:xfrm>
        </p:spPr>
      </p:pic>
      <p:sp>
        <p:nvSpPr>
          <p:cNvPr id="5" name="Rectangle 4"/>
          <p:cNvSpPr/>
          <p:nvPr/>
        </p:nvSpPr>
        <p:spPr>
          <a:xfrm>
            <a:off x="4724400" y="228600"/>
            <a:ext cx="3581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NZ" sz="4400" dirty="0" smtClean="0">
                <a:solidFill>
                  <a:srgbClr val="002060"/>
                </a:solidFill>
                <a:latin typeface="Comic Sans MS" pitchFamily="66" charset="0"/>
              </a:rPr>
              <a:t>3D models and </a:t>
            </a:r>
          </a:p>
          <a:p>
            <a:pPr lvl="0" algn="ctr"/>
            <a:r>
              <a:rPr lang="en-NZ" sz="4400" dirty="0" smtClean="0">
                <a:solidFill>
                  <a:srgbClr val="002060"/>
                </a:solidFill>
                <a:latin typeface="Comic Sans MS" pitchFamily="66" charset="0"/>
              </a:rPr>
              <a:t>mock-ups</a:t>
            </a:r>
            <a:endParaRPr kumimoji="0" lang="en-NZ" sz="44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omic Sans MS" pitchFamily="66" charset="0"/>
            </a:endParaRPr>
          </a:p>
        </p:txBody>
      </p:sp>
      <p:pic>
        <p:nvPicPr>
          <p:cNvPr id="6" name="Content Placeholder 3" descr="card mockup.jpg"/>
          <p:cNvPicPr>
            <a:picLocks noChangeAspect="1"/>
          </p:cNvPicPr>
          <p:nvPr/>
        </p:nvPicPr>
        <p:blipFill>
          <a:blip r:embed="rId4"/>
          <a:srcRect l="20203" t="5051" r="28025" b="7401"/>
          <a:stretch>
            <a:fillRect/>
          </a:stretch>
        </p:blipFill>
        <p:spPr bwMode="auto">
          <a:xfrm>
            <a:off x="5257800" y="2438400"/>
            <a:ext cx="3124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3" descr="Mocku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762000" y="609600"/>
            <a:ext cx="3445554" cy="2605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ptera-typ1-44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95800" y="3733800"/>
            <a:ext cx="4191000" cy="2790825"/>
          </a:xfrm>
        </p:spPr>
      </p:pic>
      <p:sp>
        <p:nvSpPr>
          <p:cNvPr id="5" name="Rectangle 4"/>
          <p:cNvSpPr/>
          <p:nvPr/>
        </p:nvSpPr>
        <p:spPr>
          <a:xfrm>
            <a:off x="0" y="304800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NZ" sz="4400" dirty="0" smtClean="0">
                <a:solidFill>
                  <a:srgbClr val="002060"/>
                </a:solidFill>
                <a:latin typeface="Comic Sans MS" pitchFamily="66" charset="0"/>
              </a:rPr>
              <a:t>Prototypes</a:t>
            </a:r>
          </a:p>
        </p:txBody>
      </p:sp>
      <p:pic>
        <p:nvPicPr>
          <p:cNvPr id="7" name="Picture 6" descr="skelebike wearable motorbike prototype.jpg"/>
          <p:cNvPicPr>
            <a:picLocks noChangeAspect="1"/>
          </p:cNvPicPr>
          <p:nvPr/>
        </p:nvPicPr>
        <p:blipFill>
          <a:blip r:embed="rId4"/>
          <a:srcRect l="62500" t="18298" r="2500" b="14569"/>
          <a:stretch>
            <a:fillRect/>
          </a:stretch>
        </p:blipFill>
        <p:spPr>
          <a:xfrm>
            <a:off x="381000" y="1143000"/>
            <a:ext cx="3556000" cy="54102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Content Placeholder 3" descr="solar powered car prototype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038600" y="1143000"/>
            <a:ext cx="4724400" cy="235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349</Words>
  <Application>Microsoft PowerPoint</Application>
  <PresentationFormat>On-screen Show (4:3)</PresentationFormat>
  <Paragraphs>75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Manager/>
  <Company>Remuera Intermediate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Technological Modelling Some Strategies</dc:title>
  <dc:subject/>
  <dc:creator>Administrator</dc:creator>
  <cp:keywords/>
  <dc:description/>
  <cp:lastModifiedBy>Administrator</cp:lastModifiedBy>
  <cp:revision>25</cp:revision>
  <cp:lastPrinted>1601-01-01T00:00:00Z</cp:lastPrinted>
  <dcterms:created xsi:type="dcterms:W3CDTF">2009-09-30T20:35:36Z</dcterms:created>
  <dcterms:modified xsi:type="dcterms:W3CDTF">2010-04-12T03:40:51Z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TC011819251033</vt:lpwstr>
  </property>
</Properties>
</file>